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116"/>
  </p:notesMasterIdLst>
  <p:sldIdLst>
    <p:sldId id="497" r:id="rId5"/>
    <p:sldId id="569" r:id="rId6"/>
    <p:sldId id="2971" r:id="rId7"/>
    <p:sldId id="2896" r:id="rId8"/>
    <p:sldId id="381" r:id="rId9"/>
    <p:sldId id="382" r:id="rId10"/>
    <p:sldId id="383" r:id="rId11"/>
    <p:sldId id="380" r:id="rId12"/>
    <p:sldId id="389" r:id="rId13"/>
    <p:sldId id="373" r:id="rId14"/>
    <p:sldId id="426" r:id="rId15"/>
    <p:sldId id="375" r:id="rId16"/>
    <p:sldId id="427" r:id="rId17"/>
    <p:sldId id="428" r:id="rId18"/>
    <p:sldId id="429" r:id="rId19"/>
    <p:sldId id="430" r:id="rId20"/>
    <p:sldId id="431" r:id="rId21"/>
    <p:sldId id="2940" r:id="rId22"/>
    <p:sldId id="2941" r:id="rId23"/>
    <p:sldId id="432" r:id="rId24"/>
    <p:sldId id="434" r:id="rId25"/>
    <p:sldId id="433" r:id="rId26"/>
    <p:sldId id="2897" r:id="rId27"/>
    <p:sldId id="2898" r:id="rId28"/>
    <p:sldId id="2950" r:id="rId29"/>
    <p:sldId id="2900" r:id="rId30"/>
    <p:sldId id="2899" r:id="rId31"/>
    <p:sldId id="2901" r:id="rId32"/>
    <p:sldId id="2905" r:id="rId33"/>
    <p:sldId id="2902" r:id="rId34"/>
    <p:sldId id="2906" r:id="rId35"/>
    <p:sldId id="2903" r:id="rId36"/>
    <p:sldId id="2907" r:id="rId37"/>
    <p:sldId id="2908" r:id="rId38"/>
    <p:sldId id="2909" r:id="rId39"/>
    <p:sldId id="2913" r:id="rId40"/>
    <p:sldId id="2904" r:id="rId41"/>
    <p:sldId id="2914" r:id="rId42"/>
    <p:sldId id="2915" r:id="rId43"/>
    <p:sldId id="2916" r:id="rId44"/>
    <p:sldId id="2919" r:id="rId45"/>
    <p:sldId id="2918" r:id="rId46"/>
    <p:sldId id="2920" r:id="rId47"/>
    <p:sldId id="2951" r:id="rId48"/>
    <p:sldId id="2910" r:id="rId49"/>
    <p:sldId id="2911" r:id="rId50"/>
    <p:sldId id="2969" r:id="rId51"/>
    <p:sldId id="2912" r:id="rId52"/>
    <p:sldId id="2925" r:id="rId53"/>
    <p:sldId id="676" r:id="rId54"/>
    <p:sldId id="677" r:id="rId55"/>
    <p:sldId id="678" r:id="rId56"/>
    <p:sldId id="679" r:id="rId57"/>
    <p:sldId id="2926" r:id="rId58"/>
    <p:sldId id="587" r:id="rId59"/>
    <p:sldId id="500" r:id="rId60"/>
    <p:sldId id="588" r:id="rId61"/>
    <p:sldId id="589" r:id="rId62"/>
    <p:sldId id="590" r:id="rId63"/>
    <p:sldId id="592" r:id="rId64"/>
    <p:sldId id="593" r:id="rId65"/>
    <p:sldId id="681" r:id="rId66"/>
    <p:sldId id="683" r:id="rId67"/>
    <p:sldId id="2877" r:id="rId68"/>
    <p:sldId id="2889" r:id="rId69"/>
    <p:sldId id="2879" r:id="rId70"/>
    <p:sldId id="2882" r:id="rId71"/>
    <p:sldId id="2927" r:id="rId72"/>
    <p:sldId id="501" r:id="rId73"/>
    <p:sldId id="2928" r:id="rId74"/>
    <p:sldId id="2922" r:id="rId75"/>
    <p:sldId id="2923" r:id="rId76"/>
    <p:sldId id="2924" r:id="rId77"/>
    <p:sldId id="591" r:id="rId78"/>
    <p:sldId id="612" r:id="rId79"/>
    <p:sldId id="507" r:id="rId80"/>
    <p:sldId id="2921" r:id="rId81"/>
    <p:sldId id="2955" r:id="rId82"/>
    <p:sldId id="2956" r:id="rId83"/>
    <p:sldId id="2957" r:id="rId84"/>
    <p:sldId id="2937" r:id="rId85"/>
    <p:sldId id="2929" r:id="rId86"/>
    <p:sldId id="524" r:id="rId87"/>
    <p:sldId id="2854" r:id="rId88"/>
    <p:sldId id="533" r:id="rId89"/>
    <p:sldId id="534" r:id="rId90"/>
    <p:sldId id="535" r:id="rId91"/>
    <p:sldId id="536" r:id="rId92"/>
    <p:sldId id="537" r:id="rId93"/>
    <p:sldId id="538" r:id="rId94"/>
    <p:sldId id="539" r:id="rId95"/>
    <p:sldId id="2938" r:id="rId96"/>
    <p:sldId id="618" r:id="rId97"/>
    <p:sldId id="548" r:id="rId98"/>
    <p:sldId id="661" r:id="rId99"/>
    <p:sldId id="531" r:id="rId100"/>
    <p:sldId id="532" r:id="rId101"/>
    <p:sldId id="546" r:id="rId102"/>
    <p:sldId id="2930" r:id="rId103"/>
    <p:sldId id="2933" r:id="rId104"/>
    <p:sldId id="670" r:id="rId105"/>
    <p:sldId id="2934" r:id="rId106"/>
    <p:sldId id="508" r:id="rId107"/>
    <p:sldId id="2932" r:id="rId108"/>
    <p:sldId id="2936" r:id="rId109"/>
    <p:sldId id="2935" r:id="rId110"/>
    <p:sldId id="372" r:id="rId111"/>
    <p:sldId id="2931" r:id="rId112"/>
    <p:sldId id="2939" r:id="rId113"/>
    <p:sldId id="2970" r:id="rId114"/>
    <p:sldId id="2953" r:id="rId115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117"/>
      <p:bold r:id="rId118"/>
      <p:italic r:id="rId119"/>
      <p:boldItalic r:id="rId120"/>
    </p:embeddedFont>
    <p:embeddedFont>
      <p:font typeface="Lucida Console" panose="020B0609040504020204" pitchFamily="49" charset="0"/>
      <p:regular r:id="rId121"/>
    </p:embeddedFont>
    <p:embeddedFont>
      <p:font typeface="Trebuchet MS Bold" panose="020B0703020202020204" pitchFamily="34" charset="0"/>
      <p:bold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98" d="100"/>
          <a:sy n="98" d="100"/>
        </p:scale>
        <p:origin x="946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customschemas.google.com/relationships/presentationmetadata" Target="meta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font" Target="fonts/font2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font" Target="fonts/font3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4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2" descr="Image result for logo fontys">
            <a:extLst>
              <a:ext uri="{FF2B5EF4-FFF2-40B4-BE49-F238E27FC236}">
                <a16:creationId xmlns:a16="http://schemas.microsoft.com/office/drawing/2014/main" id="{629FA551-F4CE-4177-B661-098B7C4C78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8466343" y="378165"/>
            <a:ext cx="606710" cy="3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g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hyperlink" Target="http://bit.ly/fontys-kafka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16.gif"/><Relationship Id="rId4" Type="http://schemas.openxmlformats.org/officeDocument/2006/relationships/image" Target="../media/image42.png"/><Relationship Id="rId9" Type="http://schemas.openxmlformats.org/officeDocument/2006/relationships/hyperlink" Target="http://bit.ly/fontys-kafka2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fontys-kafka21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1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://bit.ly/fontys-kafka21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5" Type="http://schemas.openxmlformats.org/officeDocument/2006/relationships/hyperlink" Target="http://bit.ly/fontys-kafka21" TargetMode="Externa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44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mailto:marcel.bargeman@amis.nl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92.jpe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23.jpeg"/><Relationship Id="rId7" Type="http://schemas.openxmlformats.org/officeDocument/2006/relationships/image" Target="../media/image4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25.png"/><Relationship Id="rId7" Type="http://schemas.openxmlformats.org/officeDocument/2006/relationships/image" Target="../media/image124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15.png"/><Relationship Id="rId4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131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95.png"/><Relationship Id="rId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– 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Microservices &amp; Apache Kafka - 24 maart 2021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Fontys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Hogeschool – woensdag </a:t>
            </a:r>
            <a:r>
              <a:rPr lang="nl-NL" sz="1350" b="1" kern="1200" dirty="0">
                <a:ea typeface="+mn-ea"/>
                <a:cs typeface="+mn-cs"/>
              </a:rPr>
              <a:t>24 maart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2021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logo fontys">
            <a:extLst>
              <a:ext uri="{FF2B5EF4-FFF2-40B4-BE49-F238E27FC236}">
                <a16:creationId xmlns:a16="http://schemas.microsoft.com/office/drawing/2014/main" id="{8396E6ED-DFBC-40F3-AF98-22BFBE3CF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5D8B6D0-1DFB-4409-BA7A-E35123755C61}"/>
              </a:ext>
            </a:extLst>
          </p:cNvPr>
          <p:cNvSpPr txBox="1"/>
          <p:nvPr/>
        </p:nvSpPr>
        <p:spPr>
          <a:xfrm>
            <a:off x="5641528" y="4776537"/>
            <a:ext cx="25760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Session Resources: </a:t>
            </a:r>
            <a:r>
              <a:rPr lang="en-US" sz="1100" i="1" dirty="0">
                <a:hlinkClick r:id="rId12"/>
              </a:rPr>
              <a:t>bit.ly/fontys-kafka21</a:t>
            </a:r>
            <a:r>
              <a:rPr lang="en-US" sz="1100" i="1" dirty="0"/>
              <a:t> </a:t>
            </a:r>
          </a:p>
        </p:txBody>
      </p:sp>
      <p:pic>
        <p:nvPicPr>
          <p:cNvPr id="55" name="Snagit_SNG82F">
            <a:extLst>
              <a:ext uri="{FF2B5EF4-FFF2-40B4-BE49-F238E27FC236}">
                <a16:creationId xmlns:a16="http://schemas.microsoft.com/office/drawing/2014/main" id="{08FA0F6D-21B1-40B9-AC0E-81A941E0FB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9999" y="4720445"/>
            <a:ext cx="220408" cy="2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207" y="1643272"/>
            <a:ext cx="5083490" cy="20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896585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 </a:t>
            </a:r>
            <a:br>
              <a:rPr lang="en-US" dirty="0"/>
            </a:br>
            <a:r>
              <a:rPr lang="en-US" dirty="0"/>
              <a:t>(and with </a:t>
            </a:r>
            <a:r>
              <a:rPr lang="en-US" dirty="0" err="1"/>
              <a:t>CloudKarafka</a:t>
            </a:r>
            <a:r>
              <a:rPr lang="en-US" dirty="0"/>
              <a:t> even easier)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777515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493769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719999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332595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723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37735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2686373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4711041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592046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1288747" y="4104051"/>
            <a:ext cx="1874519" cy="733470"/>
          </a:xfrm>
          <a:prstGeom prst="wedgeRectCallout">
            <a:avLst>
              <a:gd name="adj1" fmla="val 24994"/>
              <a:gd name="adj2" fmla="val -1518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142440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4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22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539762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539762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4711041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606741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532861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7663812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523168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414443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016076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2915737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602405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4977708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254375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170958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100651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408321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449203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725991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1997654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05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 animBg="1"/>
      <p:bldP spid="15" grpId="0" animBg="1"/>
      <p:bldP spid="18" grpId="0" animBg="1"/>
      <p:bldP spid="31" grpId="0" animBg="1"/>
      <p:bldP spid="29" grpId="0" animBg="1"/>
      <p:bldP spid="32" grpId="0" animBg="1"/>
      <p:bldP spid="36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7612840" cy="504000"/>
          </a:xfrm>
        </p:spPr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docker-compose.yml</a:t>
            </a:r>
            <a:r>
              <a:rPr lang="nl-NL" dirty="0"/>
              <a:t> =&gt; </a:t>
            </a: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779C99-E890-4871-8A7F-29D2877C8792}"/>
              </a:ext>
            </a:extLst>
          </p:cNvPr>
          <p:cNvSpPr/>
          <p:nvPr/>
        </p:nvSpPr>
        <p:spPr>
          <a:xfrm>
            <a:off x="7160342" y="2002395"/>
            <a:ext cx="1923804" cy="2125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89451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515514" y="1023457"/>
            <a:ext cx="8400985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-242469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2122009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916702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2465729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4014756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5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28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91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48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3230444" y="278593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71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1417974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40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16" idx="2"/>
          </p:cNvCxnSpPr>
          <p:nvPr/>
        </p:nvCxnSpPr>
        <p:spPr>
          <a:xfrm rot="16200000" flipV="1">
            <a:off x="3548048" y="3617621"/>
            <a:ext cx="626426" cy="17106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rot="16200000" flipV="1">
            <a:off x="2569666" y="2773463"/>
            <a:ext cx="636494" cy="1849310"/>
          </a:xfrm>
          <a:prstGeom prst="bentConnector3">
            <a:avLst>
              <a:gd name="adj1" fmla="val 2567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16200000" flipV="1">
            <a:off x="4356269" y="2776909"/>
            <a:ext cx="1402389" cy="994846"/>
          </a:xfrm>
          <a:prstGeom prst="bentConnector3">
            <a:avLst>
              <a:gd name="adj1" fmla="val 3895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742031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3286973" y="2297178"/>
            <a:ext cx="212797" cy="76471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4096513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1525267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2961892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949" y="2908141"/>
            <a:ext cx="1647632" cy="874080"/>
          </a:xfrm>
          <a:prstGeom prst="bentConnector3">
            <a:avLst>
              <a:gd name="adj1" fmla="val 1374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3792066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4597310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3078829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1560348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3775728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2066019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8816954" y="3161858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F8A1C8A-1E8B-4B01-AB79-A764663E23AD}"/>
              </a:ext>
            </a:extLst>
          </p:cNvPr>
          <p:cNvSpPr/>
          <p:nvPr/>
        </p:nvSpPr>
        <p:spPr>
          <a:xfrm>
            <a:off x="6868731" y="1134995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endParaRPr lang="en-NL" sz="105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2F36635-CCAE-422B-8890-DADA9906C680}"/>
              </a:ext>
            </a:extLst>
          </p:cNvPr>
          <p:cNvSpPr/>
          <p:nvPr/>
        </p:nvSpPr>
        <p:spPr>
          <a:xfrm>
            <a:off x="7734748" y="1964226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DB Server</a:t>
            </a:r>
            <a:endParaRPr lang="en-NL" sz="105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D5984D8-B691-4A43-8450-94216234C092}"/>
              </a:ext>
            </a:extLst>
          </p:cNvPr>
          <p:cNvSpPr/>
          <p:nvPr/>
        </p:nvSpPr>
        <p:spPr>
          <a:xfrm>
            <a:off x="7734748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CLI</a:t>
            </a:r>
            <a:endParaRPr lang="en-NL" sz="105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07496B5-406F-4475-A492-BAA68D014E34}"/>
              </a:ext>
            </a:extLst>
          </p:cNvPr>
          <p:cNvSpPr/>
          <p:nvPr/>
        </p:nvSpPr>
        <p:spPr>
          <a:xfrm>
            <a:off x="5563783" y="155430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2</a:t>
            </a:r>
            <a:endParaRPr lang="en-NL" sz="105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3413DF2-222A-400C-B276-DDAD88E2C5E6}"/>
              </a:ext>
            </a:extLst>
          </p:cNvPr>
          <p:cNvSpPr/>
          <p:nvPr/>
        </p:nvSpPr>
        <p:spPr>
          <a:xfrm>
            <a:off x="6479346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r>
              <a:rPr lang="nl-NL" sz="1050" dirty="0"/>
              <a:t> UI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8F07F43-B8A2-4193-847E-9A0E6946F4FB}"/>
              </a:ext>
            </a:extLst>
          </p:cNvPr>
          <p:cNvSpPr/>
          <p:nvPr/>
        </p:nvSpPr>
        <p:spPr>
          <a:xfrm>
            <a:off x="5251043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UI</a:t>
            </a:r>
            <a:endParaRPr lang="en-NL" sz="105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CD88D1-A503-4A7E-ABFD-09ACBBD8645A}"/>
              </a:ext>
            </a:extLst>
          </p:cNvPr>
          <p:cNvCxnSpPr>
            <a:cxnSpLocks/>
          </p:cNvCxnSpPr>
          <p:nvPr/>
        </p:nvCxnSpPr>
        <p:spPr>
          <a:xfrm flipV="1">
            <a:off x="6147400" y="1739002"/>
            <a:ext cx="890529" cy="51344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2D499EB-1057-41B9-9653-C43D368CAD0F}"/>
              </a:ext>
            </a:extLst>
          </p:cNvPr>
          <p:cNvSpPr/>
          <p:nvPr/>
        </p:nvSpPr>
        <p:spPr>
          <a:xfrm>
            <a:off x="5432918" y="195044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1</a:t>
            </a:r>
            <a:endParaRPr lang="en-NL" sz="105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F28D5ED-AD33-477E-9DDD-5C54F0C4B400}"/>
              </a:ext>
            </a:extLst>
          </p:cNvPr>
          <p:cNvCxnSpPr>
            <a:stCxn id="64" idx="0"/>
            <a:endCxn id="46" idx="2"/>
          </p:cNvCxnSpPr>
          <p:nvPr/>
        </p:nvCxnSpPr>
        <p:spPr>
          <a:xfrm rot="5400000" flipH="1" flipV="1">
            <a:off x="5771521" y="2579254"/>
            <a:ext cx="231487" cy="18187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82F1B72-1C7F-4A8F-B102-2FE414398686}"/>
              </a:ext>
            </a:extLst>
          </p:cNvPr>
          <p:cNvCxnSpPr>
            <a:stCxn id="54" idx="0"/>
          </p:cNvCxnSpPr>
          <p:nvPr/>
        </p:nvCxnSpPr>
        <p:spPr>
          <a:xfrm rot="5400000" flipH="1" flipV="1">
            <a:off x="6711943" y="2075385"/>
            <a:ext cx="1023237" cy="397863"/>
          </a:xfrm>
          <a:prstGeom prst="bentConnector3">
            <a:avLst>
              <a:gd name="adj1" fmla="val 1901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AF6B7E7F-44EF-4DD2-B38A-10AF0515B118}"/>
              </a:ext>
            </a:extLst>
          </p:cNvPr>
          <p:cNvCxnSpPr>
            <a:stCxn id="48" idx="0"/>
            <a:endCxn id="44" idx="3"/>
          </p:cNvCxnSpPr>
          <p:nvPr/>
        </p:nvCxnSpPr>
        <p:spPr>
          <a:xfrm rot="16200000" flipV="1">
            <a:off x="7856053" y="1540246"/>
            <a:ext cx="527227" cy="320733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209D727-CFE4-41CF-B481-0558F6586BA4}"/>
              </a:ext>
            </a:extLst>
          </p:cNvPr>
          <p:cNvCxnSpPr>
            <a:stCxn id="50" idx="0"/>
            <a:endCxn id="48" idx="2"/>
          </p:cNvCxnSpPr>
          <p:nvPr/>
        </p:nvCxnSpPr>
        <p:spPr>
          <a:xfrm rot="5400000" flipH="1" flipV="1">
            <a:off x="8171182" y="2677084"/>
            <a:ext cx="217701" cy="1270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CECD951-9C7C-40F0-B336-814271D08635}"/>
              </a:ext>
            </a:extLst>
          </p:cNvPr>
          <p:cNvCxnSpPr>
            <a:stCxn id="52" idx="0"/>
            <a:endCxn id="44" idx="1"/>
          </p:cNvCxnSpPr>
          <p:nvPr/>
        </p:nvCxnSpPr>
        <p:spPr>
          <a:xfrm rot="5400000" flipH="1" flipV="1">
            <a:off x="6430249" y="1115818"/>
            <a:ext cx="117301" cy="75966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BC4D684-8267-4E33-9C43-701C52168B25}"/>
              </a:ext>
            </a:extLst>
          </p:cNvPr>
          <p:cNvCxnSpPr>
            <a:cxnSpLocks/>
            <a:stCxn id="80" idx="0"/>
            <a:endCxn id="64" idx="2"/>
          </p:cNvCxnSpPr>
          <p:nvPr/>
        </p:nvCxnSpPr>
        <p:spPr>
          <a:xfrm rot="5400000" flipH="1" flipV="1">
            <a:off x="4636237" y="2819786"/>
            <a:ext cx="589935" cy="1730246"/>
          </a:xfrm>
          <a:prstGeom prst="bentConnector3">
            <a:avLst>
              <a:gd name="adj1" fmla="val 6875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8C0F2AE-4DCA-4ABB-AD20-9DCD9E122FA1}"/>
              </a:ext>
            </a:extLst>
          </p:cNvPr>
          <p:cNvSpPr/>
          <p:nvPr/>
        </p:nvSpPr>
        <p:spPr>
          <a:xfrm>
            <a:off x="3995053" y="3979876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22D05CE-C162-4D2D-8973-1B806C16659D}"/>
              </a:ext>
            </a:extLst>
          </p:cNvPr>
          <p:cNvSpPr/>
          <p:nvPr/>
        </p:nvSpPr>
        <p:spPr>
          <a:xfrm>
            <a:off x="4110738" y="3999350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4F95AA3-15BE-4D90-94A2-B58A08F89690}"/>
              </a:ext>
            </a:extLst>
          </p:cNvPr>
          <p:cNvCxnSpPr>
            <a:stCxn id="83" idx="0"/>
            <a:endCxn id="54" idx="2"/>
          </p:cNvCxnSpPr>
          <p:nvPr/>
        </p:nvCxnSpPr>
        <p:spPr>
          <a:xfrm rot="5400000" flipH="1" flipV="1">
            <a:off x="5298494" y="2273214"/>
            <a:ext cx="609409" cy="284286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2905CED-DAFA-42D5-8F23-D47075EDF3EE}"/>
              </a:ext>
            </a:extLst>
          </p:cNvPr>
          <p:cNvSpPr/>
          <p:nvPr/>
        </p:nvSpPr>
        <p:spPr>
          <a:xfrm>
            <a:off x="4241016" y="4026387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8382E8F-1A6D-4B1A-B71A-7D1C0DDBACF6}"/>
              </a:ext>
            </a:extLst>
          </p:cNvPr>
          <p:cNvCxnSpPr>
            <a:cxnSpLocks/>
            <a:stCxn id="86" idx="1"/>
            <a:endCxn id="50" idx="2"/>
          </p:cNvCxnSpPr>
          <p:nvPr/>
        </p:nvCxnSpPr>
        <p:spPr>
          <a:xfrm rot="5400000" flipH="1" flipV="1">
            <a:off x="5946735" y="1705025"/>
            <a:ext cx="648380" cy="4018213"/>
          </a:xfrm>
          <a:prstGeom prst="bentConnector3">
            <a:avLst>
              <a:gd name="adj1" fmla="val 374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2FC20A6-F4FB-459C-A591-D82E3C19684D}"/>
              </a:ext>
            </a:extLst>
          </p:cNvPr>
          <p:cNvCxnSpPr>
            <a:cxnSpLocks/>
          </p:cNvCxnSpPr>
          <p:nvPr/>
        </p:nvCxnSpPr>
        <p:spPr>
          <a:xfrm rot="10800000">
            <a:off x="4166446" y="1275415"/>
            <a:ext cx="1397339" cy="426986"/>
          </a:xfrm>
          <a:prstGeom prst="bentConnector3">
            <a:avLst>
              <a:gd name="adj1" fmla="val 567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4DB9C6CA-80B6-485F-987F-BCAA099DE2D6}"/>
              </a:ext>
            </a:extLst>
          </p:cNvPr>
          <p:cNvCxnSpPr>
            <a:stCxn id="46" idx="1"/>
          </p:cNvCxnSpPr>
          <p:nvPr/>
        </p:nvCxnSpPr>
        <p:spPr>
          <a:xfrm rot="10800000">
            <a:off x="4179192" y="1369628"/>
            <a:ext cx="1253727" cy="882816"/>
          </a:xfrm>
          <a:prstGeom prst="bentConnector3">
            <a:avLst>
              <a:gd name="adj1" fmla="val 294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2F1387-B9DA-450E-8BE5-7F9BCD064318}"/>
              </a:ext>
            </a:extLst>
          </p:cNvPr>
          <p:cNvSpPr/>
          <p:nvPr/>
        </p:nvSpPr>
        <p:spPr>
          <a:xfrm>
            <a:off x="5870112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28038</a:t>
            </a:r>
            <a:endParaRPr lang="en-NL" sz="105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71AC-ECA5-4483-A7B5-B8D0D04E2CD4}"/>
              </a:ext>
            </a:extLst>
          </p:cNvPr>
          <p:cNvSpPr/>
          <p:nvPr/>
        </p:nvSpPr>
        <p:spPr>
          <a:xfrm>
            <a:off x="7092321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28039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67873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Bedrijfsprikbord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251F-1F26-436C-9EE7-C936A1C8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A004FC7-3BCC-4DF9-9DF4-CAEFAB8F4690}"/>
              </a:ext>
            </a:extLst>
          </p:cNvPr>
          <p:cNvSpPr/>
          <p:nvPr/>
        </p:nvSpPr>
        <p:spPr>
          <a:xfrm>
            <a:off x="274686" y="112932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9EB7DF9-CF80-46EF-A20F-5DAA37245F82}"/>
              </a:ext>
            </a:extLst>
          </p:cNvPr>
          <p:cNvSpPr/>
          <p:nvPr/>
        </p:nvSpPr>
        <p:spPr>
          <a:xfrm>
            <a:off x="283312" y="19560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055847A-6372-4F37-8698-A1655E1108C3}"/>
              </a:ext>
            </a:extLst>
          </p:cNvPr>
          <p:cNvSpPr/>
          <p:nvPr/>
        </p:nvSpPr>
        <p:spPr>
          <a:xfrm>
            <a:off x="283312" y="26964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607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4198E-7 L 0.14097 0.029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14653 -0.08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64198E-7 L 0.16476 -0.1904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399 0.380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91" y="1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92 9.87654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64323 -0.0342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2" grpId="0" animBg="1"/>
      <p:bldP spid="8" grpId="0" animBg="1"/>
      <p:bldP spid="8" grpId="1" animBg="1"/>
      <p:bldP spid="9" grpId="0" animBg="1"/>
      <p:bldP spid="9" grpId="1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Bedrijfsprikbord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66311" y="260197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66311" y="184587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9" grpId="0" animBg="1"/>
      <p:bldP spid="21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 | Conclusion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B2228-6C13-47AB-AD88-F59DF36DC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96829" y="1427779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A4CBC1B-7355-412C-A5B6-A72E7B05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" y="3529103"/>
            <a:ext cx="2295980" cy="1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2CF8C4-E737-4D42-A635-239E97269BDB}"/>
              </a:ext>
            </a:extLst>
          </p:cNvPr>
          <p:cNvSpPr txBox="1"/>
          <p:nvPr/>
        </p:nvSpPr>
        <p:spPr>
          <a:xfrm>
            <a:off x="719999" y="4716000"/>
            <a:ext cx="29591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Lab Resources: </a:t>
            </a:r>
            <a:r>
              <a:rPr lang="en-US" sz="1300" b="1" i="1" dirty="0">
                <a:hlinkClick r:id="rId9"/>
              </a:rPr>
              <a:t>bit.ly/fontys-kafka21</a:t>
            </a:r>
            <a:r>
              <a:rPr lang="en-US" sz="1300" b="1" i="1" dirty="0"/>
              <a:t> </a:t>
            </a:r>
          </a:p>
        </p:txBody>
      </p:sp>
      <p:pic>
        <p:nvPicPr>
          <p:cNvPr id="46" name="Snagit_SNG82F">
            <a:extLst>
              <a:ext uri="{FF2B5EF4-FFF2-40B4-BE49-F238E27FC236}">
                <a16:creationId xmlns:a16="http://schemas.microsoft.com/office/drawing/2014/main" id="{C338DE4F-4136-47C6-8101-9C41C65574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loud 45">
            <a:extLst>
              <a:ext uri="{FF2B5EF4-FFF2-40B4-BE49-F238E27FC236}">
                <a16:creationId xmlns:a16="http://schemas.microsoft.com/office/drawing/2014/main" id="{79A3F5C9-95A4-4AA3-BD6B-D69D9AB07C95}"/>
              </a:ext>
            </a:extLst>
          </p:cNvPr>
          <p:cNvSpPr/>
          <p:nvPr/>
        </p:nvSpPr>
        <p:spPr>
          <a:xfrm>
            <a:off x="726161" y="644643"/>
            <a:ext cx="6498246" cy="2954872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Partly</a:t>
            </a:r>
            <a:r>
              <a:rPr lang="nl-NL" dirty="0"/>
              <a:t> </a:t>
            </a:r>
            <a:r>
              <a:rPr lang="nl-NL" dirty="0" err="1"/>
              <a:t>Clouded</a:t>
            </a:r>
            <a:r>
              <a:rPr lang="nl-NL" dirty="0"/>
              <a:t> Lab Environment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50" idx="2"/>
          </p:cNvCxnSpPr>
          <p:nvPr/>
        </p:nvCxnSpPr>
        <p:spPr>
          <a:xfrm rot="5400000" flipH="1" flipV="1">
            <a:off x="3665947" y="3655598"/>
            <a:ext cx="641613" cy="79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62C682-5A9B-4C37-9BA6-1F3C999F8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3778" y="2099144"/>
            <a:ext cx="2004234" cy="46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039B17-C62B-420D-B4C0-C3A687D92DEA}"/>
              </a:ext>
            </a:extLst>
          </p:cNvPr>
          <p:cNvCxnSpPr>
            <a:cxnSpLocks/>
          </p:cNvCxnSpPr>
          <p:nvPr/>
        </p:nvCxnSpPr>
        <p:spPr>
          <a:xfrm flipV="1">
            <a:off x="4350774" y="2587449"/>
            <a:ext cx="990931" cy="485302"/>
          </a:xfrm>
          <a:prstGeom prst="bentConnector3">
            <a:avLst>
              <a:gd name="adj1" fmla="val 9985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A6CD3BB-32D3-4CD6-9DBA-7BF26CC67CD4}"/>
              </a:ext>
            </a:extLst>
          </p:cNvPr>
          <p:cNvCxnSpPr>
            <a:stCxn id="50" idx="1"/>
          </p:cNvCxnSpPr>
          <p:nvPr/>
        </p:nvCxnSpPr>
        <p:spPr>
          <a:xfrm rot="10800000">
            <a:off x="2441102" y="2571751"/>
            <a:ext cx="1040330" cy="501001"/>
          </a:xfrm>
          <a:prstGeom prst="bentConnector3">
            <a:avLst>
              <a:gd name="adj1" fmla="val 9536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F7867EE-57EE-40D5-A79E-85AB6972491D}"/>
              </a:ext>
            </a:extLst>
          </p:cNvPr>
          <p:cNvCxnSpPr>
            <a:stCxn id="50" idx="0"/>
          </p:cNvCxnSpPr>
          <p:nvPr/>
        </p:nvCxnSpPr>
        <p:spPr>
          <a:xfrm rot="16200000" flipV="1">
            <a:off x="3928314" y="2672345"/>
            <a:ext cx="183992" cy="1281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C62669B-A2C2-4B36-8222-39078E432B20}"/>
              </a:ext>
            </a:extLst>
          </p:cNvPr>
          <p:cNvSpPr/>
          <p:nvPr/>
        </p:nvSpPr>
        <p:spPr>
          <a:xfrm>
            <a:off x="3481432" y="2770747"/>
            <a:ext cx="1090568" cy="6040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CloudKarafka</a:t>
            </a:r>
            <a:r>
              <a:rPr lang="nl-NL" sz="1100" dirty="0"/>
              <a:t> Console</a:t>
            </a:r>
            <a:endParaRPr lang="en-NL" sz="11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8413586-1FDE-4E13-9D95-674346408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697" y="929785"/>
            <a:ext cx="523934" cy="856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ED0673-C1E4-4234-A3E7-8E581E63C1BF}"/>
              </a:ext>
            </a:extLst>
          </p:cNvPr>
          <p:cNvSpPr txBox="1"/>
          <p:nvPr/>
        </p:nvSpPr>
        <p:spPr>
          <a:xfrm>
            <a:off x="719999" y="4716000"/>
            <a:ext cx="29591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Lab Resources: </a:t>
            </a:r>
            <a:r>
              <a:rPr lang="en-US" sz="1300" b="1" i="1" dirty="0">
                <a:hlinkClick r:id="rId8"/>
              </a:rPr>
              <a:t>bit.ly/fontys-kafka21</a:t>
            </a:r>
            <a:r>
              <a:rPr lang="en-US" sz="1300" b="1" i="1" dirty="0"/>
              <a:t> </a:t>
            </a:r>
          </a:p>
        </p:txBody>
      </p:sp>
      <p:pic>
        <p:nvPicPr>
          <p:cNvPr id="35" name="Snagit_SNG82F">
            <a:extLst>
              <a:ext uri="{FF2B5EF4-FFF2-40B4-BE49-F238E27FC236}">
                <a16:creationId xmlns:a16="http://schemas.microsoft.com/office/drawing/2014/main" id="{C5488C1B-9BD2-4F92-BBFA-DAF9394BF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9689F7-1A01-4103-9A6F-A22DD59E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743" y="2183958"/>
            <a:ext cx="3098831" cy="130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6223A-FEE9-4788-89A8-97D4573DFAFD}"/>
              </a:ext>
            </a:extLst>
          </p:cNvPr>
          <p:cNvSpPr txBox="1"/>
          <p:nvPr/>
        </p:nvSpPr>
        <p:spPr>
          <a:xfrm>
            <a:off x="6455100" y="3484932"/>
            <a:ext cx="252473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www.cloudkarafka.com/plans.html</a:t>
            </a:r>
          </a:p>
        </p:txBody>
      </p:sp>
    </p:spTree>
    <p:extLst>
      <p:ext uri="{BB962C8B-B14F-4D97-AF65-F5344CB8AC3E}">
        <p14:creationId xmlns:p14="http://schemas.microsoft.com/office/powerpoint/2010/main" val="56153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A72E2-B615-4412-AC0E-6D437128CF9A}"/>
              </a:ext>
            </a:extLst>
          </p:cNvPr>
          <p:cNvSpPr txBox="1"/>
          <p:nvPr/>
        </p:nvSpPr>
        <p:spPr>
          <a:xfrm>
            <a:off x="719999" y="4716000"/>
            <a:ext cx="29591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Lab Resources: </a:t>
            </a:r>
            <a:r>
              <a:rPr lang="en-US" sz="1300" b="1" i="1" dirty="0">
                <a:hlinkClick r:id="rId2"/>
              </a:rPr>
              <a:t>bit.ly/fontys-kafka21</a:t>
            </a:r>
            <a:r>
              <a:rPr lang="en-US" sz="1300" b="1" i="1" dirty="0"/>
              <a:t> </a:t>
            </a:r>
          </a:p>
        </p:txBody>
      </p:sp>
      <p:pic>
        <p:nvPicPr>
          <p:cNvPr id="6" name="Snagit_SNG82F">
            <a:extLst>
              <a:ext uri="{FF2B5EF4-FFF2-40B4-BE49-F238E27FC236}">
                <a16:creationId xmlns:a16="http://schemas.microsoft.com/office/drawing/2014/main" id="{308ADDB4-B399-4F23-812D-93C6EDE1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F86DEC-5EDF-48CE-ADF4-F782917B3F27}"/>
              </a:ext>
            </a:extLst>
          </p:cNvPr>
          <p:cNvSpPr txBox="1"/>
          <p:nvPr/>
        </p:nvSpPr>
        <p:spPr>
          <a:xfrm>
            <a:off x="719999" y="4716000"/>
            <a:ext cx="29591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Lab Resources: </a:t>
            </a:r>
            <a:r>
              <a:rPr lang="en-US" sz="1300" b="1" i="1" dirty="0">
                <a:hlinkClick r:id="rId5"/>
              </a:rPr>
              <a:t>bit.ly/fontys-kafka21</a:t>
            </a:r>
            <a:r>
              <a:rPr lang="en-US" sz="1300" b="1" i="1" dirty="0"/>
              <a:t> </a:t>
            </a:r>
          </a:p>
        </p:txBody>
      </p:sp>
      <p:pic>
        <p:nvPicPr>
          <p:cNvPr id="25" name="Snagit_SNG82F">
            <a:extLst>
              <a:ext uri="{FF2B5EF4-FFF2-40B4-BE49-F238E27FC236}">
                <a16:creationId xmlns:a16="http://schemas.microsoft.com/office/drawing/2014/main" id="{F45D777F-A7D2-4B06-8352-65D7E4AFC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7085" y="197864"/>
            <a:ext cx="6624000" cy="504000"/>
          </a:xfrm>
        </p:spPr>
        <p:txBody>
          <a:bodyPr/>
          <a:lstStyle/>
          <a:p>
            <a:r>
              <a:rPr lang="nl-NL" dirty="0"/>
              <a:t>Jouw carrière goed beginnen bij AMIS?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9961" y="1178246"/>
            <a:ext cx="3744993" cy="1347750"/>
          </a:xfrm>
        </p:spPr>
        <p:txBody>
          <a:bodyPr/>
          <a:lstStyle/>
          <a:p>
            <a:r>
              <a:rPr lang="nl-NL" sz="1400" dirty="0"/>
              <a:t>Werk een periode mee en stel al je moeilijke vragen aan één van onze 80 IT-professionals die jou graag verder helpen.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>
          <a:xfrm>
            <a:off x="669958" y="792000"/>
            <a:ext cx="3744995" cy="288000"/>
          </a:xfrm>
        </p:spPr>
        <p:txBody>
          <a:bodyPr/>
          <a:lstStyle/>
          <a:p>
            <a:r>
              <a:rPr lang="nl-NL" dirty="0"/>
              <a:t>Meewerkstage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5194916" y="4106385"/>
            <a:ext cx="4153176" cy="1347751"/>
          </a:xfrm>
        </p:spPr>
        <p:txBody>
          <a:bodyPr/>
          <a:lstStyle/>
          <a:p>
            <a:pPr marL="0" indent="0">
              <a:buNone/>
            </a:pPr>
            <a:r>
              <a:rPr lang="nl-NL" sz="1400" dirty="0"/>
              <a:t>Wil je meer weten over stagelopen of werken bij AMIS? Neem contact op met Marcel Bargeman, onze recruiter: </a:t>
            </a:r>
            <a:r>
              <a:rPr lang="nl-NL" sz="1400" dirty="0">
                <a:hlinkClick r:id="rId2"/>
              </a:rPr>
              <a:t>marcel.bargeman@amis.nl</a:t>
            </a:r>
            <a:r>
              <a:rPr lang="nl-NL" sz="1400" dirty="0"/>
              <a:t> </a:t>
            </a:r>
          </a:p>
          <a:p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5"/>
          </p:nvPr>
        </p:nvSpPr>
        <p:spPr>
          <a:xfrm>
            <a:off x="669959" y="2052552"/>
            <a:ext cx="3744995" cy="288000"/>
          </a:xfrm>
        </p:spPr>
        <p:txBody>
          <a:bodyPr/>
          <a:lstStyle/>
          <a:p>
            <a:r>
              <a:rPr lang="nl-NL" dirty="0"/>
              <a:t>Afstudeerstage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E73736E-71EF-4E01-8923-E5ED5330653E}"/>
              </a:ext>
            </a:extLst>
          </p:cNvPr>
          <p:cNvSpPr txBox="1">
            <a:spLocks/>
          </p:cNvSpPr>
          <p:nvPr/>
        </p:nvSpPr>
        <p:spPr>
          <a:xfrm>
            <a:off x="5194916" y="3818385"/>
            <a:ext cx="3744995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Neem contact op met Marcel Bargeman: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E17DE45-B461-4788-82F6-7A969631AA2C}"/>
              </a:ext>
            </a:extLst>
          </p:cNvPr>
          <p:cNvSpPr txBox="1">
            <a:spLocks/>
          </p:cNvSpPr>
          <p:nvPr/>
        </p:nvSpPr>
        <p:spPr>
          <a:xfrm>
            <a:off x="720003" y="3245625"/>
            <a:ext cx="3744995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Afgestudeerd? Jouw eerste baan!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FF8D7FC-6A48-48E1-A214-BD54C526FB7C}"/>
              </a:ext>
            </a:extLst>
          </p:cNvPr>
          <p:cNvSpPr txBox="1">
            <a:spLocks/>
          </p:cNvSpPr>
          <p:nvPr/>
        </p:nvSpPr>
        <p:spPr>
          <a:xfrm>
            <a:off x="669961" y="3539304"/>
            <a:ext cx="3744993" cy="13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Afgestudeerd en wil jij jouw carrière gelijk goed beginnen? Treed in dienst als Junior Consultant bij AMIS. Samen met ervaren collega’s leer je de praktijk écht goed kennen.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53E1F33-631A-45BA-80E5-A0FE02932339}"/>
              </a:ext>
            </a:extLst>
          </p:cNvPr>
          <p:cNvSpPr txBox="1">
            <a:spLocks/>
          </p:cNvSpPr>
          <p:nvPr/>
        </p:nvSpPr>
        <p:spPr>
          <a:xfrm>
            <a:off x="4679004" y="3029811"/>
            <a:ext cx="3744993" cy="13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4D99884-8E93-47A6-9784-A29C5F5A7107}"/>
              </a:ext>
            </a:extLst>
          </p:cNvPr>
          <p:cNvSpPr txBox="1">
            <a:spLocks/>
          </p:cNvSpPr>
          <p:nvPr/>
        </p:nvSpPr>
        <p:spPr>
          <a:xfrm>
            <a:off x="669959" y="2355935"/>
            <a:ext cx="3751603" cy="13477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Kom afstuderen bij AMIS en doe onderzoek naar uiteenlopende onderwerpen waarbij je begeleiding krijgt van onze collega’s.</a:t>
            </a:r>
          </a:p>
          <a:p>
            <a:endParaRPr lang="nl-NL" sz="1400" dirty="0"/>
          </a:p>
        </p:txBody>
      </p:sp>
      <p:pic>
        <p:nvPicPr>
          <p:cNvPr id="15" name="Afbeelding 3">
            <a:extLst>
              <a:ext uri="{FF2B5EF4-FFF2-40B4-BE49-F238E27FC236}">
                <a16:creationId xmlns:a16="http://schemas.microsoft.com/office/drawing/2014/main" id="{323F3395-E7E1-4228-AE3E-609C2C0C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15" y="697801"/>
            <a:ext cx="3229081" cy="237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B020308-4902-48A7-9510-330D0CF54597}"/>
              </a:ext>
            </a:extLst>
          </p:cNvPr>
          <p:cNvSpPr txBox="1"/>
          <p:nvPr/>
        </p:nvSpPr>
        <p:spPr>
          <a:xfrm>
            <a:off x="5166015" y="3165796"/>
            <a:ext cx="31522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800" b="1" dirty="0"/>
              <a:t>Januari 2021: Afstudeerder (en inmiddels collega) Niels en zijn onderzoek naar “Een generieke oplossing voor Internet of </a:t>
            </a:r>
            <a:r>
              <a:rPr lang="nl-NL" sz="800" b="1" dirty="0" err="1"/>
              <a:t>Things</a:t>
            </a:r>
            <a:r>
              <a:rPr lang="nl-NL" sz="800" b="1" dirty="0"/>
              <a:t> (</a:t>
            </a:r>
            <a:r>
              <a:rPr lang="nl-NL" sz="800" b="1" dirty="0" err="1"/>
              <a:t>IoT</a:t>
            </a:r>
            <a:r>
              <a:rPr lang="nl-NL" sz="800" b="1" dirty="0"/>
              <a:t>) systemen’. </a:t>
            </a:r>
            <a:endParaRPr lang="en-NL" sz="900" dirty="0" err="1"/>
          </a:p>
        </p:txBody>
      </p:sp>
    </p:spTree>
    <p:extLst>
      <p:ext uri="{BB962C8B-B14F-4D97-AF65-F5344CB8AC3E}">
        <p14:creationId xmlns:p14="http://schemas.microsoft.com/office/powerpoint/2010/main" val="938888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2010-2021: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1.3M NPM Modules </a:t>
            </a:r>
            <a:r>
              <a:rPr lang="nl-NL" dirty="0" err="1"/>
              <a:t>available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5ED97-15B1-49BB-B81F-7B3CFDDE7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199" y="1821254"/>
            <a:ext cx="4012131" cy="289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2DE25-5430-431C-B69D-F22AACBA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0" y="1825864"/>
            <a:ext cx="4410405" cy="303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8447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>
            <a:extLst>
              <a:ext uri="{FF2B5EF4-FFF2-40B4-BE49-F238E27FC236}">
                <a16:creationId xmlns:a16="http://schemas.microsoft.com/office/drawing/2014/main" id="{4EEFE057-0B5A-4C8E-A3F6-68E10579FBC3}"/>
              </a:ext>
            </a:extLst>
          </p:cNvPr>
          <p:cNvSpPr/>
          <p:nvPr/>
        </p:nvSpPr>
        <p:spPr>
          <a:xfrm>
            <a:off x="3410766" y="2080738"/>
            <a:ext cx="2710190" cy="22051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315969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Produce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955698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Consume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335680"/>
            <a:ext cx="2041924" cy="1583127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11" y="3139610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065000" y="3382418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3070778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78865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43279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936395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kjynvuby</a:t>
            </a:r>
            <a:r>
              <a:rPr lang="nl-NL" sz="1050" dirty="0"/>
              <a:t>-default</a:t>
            </a:r>
            <a:endParaRPr lang="en-NL" sz="105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04D3920-F6BB-4ADC-99C6-548BCE77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5096">
            <a:off x="3735424" y="2138825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846155-03EC-423E-B230-4173E717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3" y="95796"/>
            <a:ext cx="3627358" cy="218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958C5CD7-623F-49CB-937E-A1480E99096B}"/>
              </a:ext>
            </a:extLst>
          </p:cNvPr>
          <p:cNvSpPr/>
          <p:nvPr/>
        </p:nvSpPr>
        <p:spPr>
          <a:xfrm rot="2271886">
            <a:off x="3040885" y="2383206"/>
            <a:ext cx="994291" cy="28288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A506F9-93E0-4110-BEEC-3AE03361B31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891694" y="3015698"/>
            <a:ext cx="985433" cy="6448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EE7EA2A6-B4DC-4B13-A5B0-774F54B5DDAC}"/>
              </a:ext>
            </a:extLst>
          </p:cNvPr>
          <p:cNvSpPr/>
          <p:nvPr/>
        </p:nvSpPr>
        <p:spPr>
          <a:xfrm>
            <a:off x="3037751" y="3330008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1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 animBg="1"/>
      <p:bldP spid="26" grpId="0" animBg="1"/>
      <p:bldP spid="63" grpId="0" animBg="1"/>
      <p:bldP spid="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Eneco – </a:t>
            </a:r>
            <a:r>
              <a:rPr lang="nl-NL" dirty="0" err="1"/>
              <a:t>Utility</a:t>
            </a:r>
            <a:r>
              <a:rPr lang="nl-NL" dirty="0"/>
              <a:t> company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E275-065B-4952-8C7B-F2C46292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49" y="213825"/>
            <a:ext cx="3003243" cy="20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386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Rabbit</a:t>
            </a:r>
            <a:r>
              <a:rPr lang="nl-NL" dirty="0"/>
              <a:t> MQ, AWS SQS, JMS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4AA99-5A6A-4216-891D-AFF7FA9E3ECF}"/>
              </a:ext>
            </a:extLst>
          </p:cNvPr>
          <p:cNvSpPr txBox="1"/>
          <p:nvPr/>
        </p:nvSpPr>
        <p:spPr>
          <a:xfrm>
            <a:off x="7027842" y="1637071"/>
            <a:ext cx="1186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/>
              <a:t>CQRS</a:t>
            </a:r>
            <a:endParaRPr lang="en-NL" sz="3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CD9DE-D927-49AD-98C8-F63409912D5C}"/>
              </a:ext>
            </a:extLst>
          </p:cNvPr>
          <p:cNvSpPr txBox="1"/>
          <p:nvPr/>
        </p:nvSpPr>
        <p:spPr>
          <a:xfrm>
            <a:off x="7027842" y="3515032"/>
            <a:ext cx="775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SPo</a:t>
            </a:r>
            <a:endParaRPr lang="en-NL" sz="3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52B3-9919-4BBF-A57E-D8C28E32DD30}"/>
              </a:ext>
            </a:extLst>
          </p:cNvPr>
          <p:cNvSpPr txBox="1"/>
          <p:nvPr/>
        </p:nvSpPr>
        <p:spPr>
          <a:xfrm>
            <a:off x="7899003" y="3268810"/>
            <a:ext cx="8143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T</a:t>
            </a:r>
            <a:r>
              <a:rPr lang="nl-NL" sz="1800" dirty="0" err="1"/>
              <a:t>ruth</a:t>
            </a:r>
            <a:endParaRPr lang="nl-NL" sz="3200" dirty="0"/>
          </a:p>
          <a:p>
            <a:r>
              <a:rPr lang="nl-NL" sz="3200" dirty="0"/>
              <a:t>F</a:t>
            </a:r>
            <a:r>
              <a:rPr lang="nl-NL" sz="1800" dirty="0"/>
              <a:t>ailure</a:t>
            </a:r>
            <a:endParaRPr lang="en-NL" sz="3200" dirty="0" err="1"/>
          </a:p>
        </p:txBody>
      </p:sp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In Time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of Failure</a:t>
            </a:r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 err="1"/>
              <a:t>Ahead</a:t>
            </a:r>
            <a:r>
              <a:rPr lang="nl-NL" dirty="0"/>
              <a:t> Of Time (CQRS)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nl-NL" dirty="0"/>
          </a:p>
          <a:p>
            <a:pPr lvl="2"/>
            <a:r>
              <a:rPr lang="nl-NL" dirty="0"/>
              <a:t>Data is ready </a:t>
            </a:r>
            <a:r>
              <a:rPr lang="nl-NL" dirty="0" err="1"/>
              <a:t>to</a:t>
            </a:r>
            <a:r>
              <a:rPr lang="nl-NL" dirty="0"/>
              <a:t> go (easy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tailor</a:t>
            </a:r>
            <a:r>
              <a:rPr lang="nl-NL" dirty="0"/>
              <a:t> made for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D36-650E-45FD-959F-50802A4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DFE-B18D-4E68-8151-E98CD6D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0BB4-BA79-43A2-B281-DEED11E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20" y="288000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31C82-78F2-440B-AEA6-BA29159DD1BF}"/>
              </a:ext>
            </a:extLst>
          </p:cNvPr>
          <p:cNvSpPr txBox="1"/>
          <p:nvPr/>
        </p:nvSpPr>
        <p:spPr>
          <a:xfrm>
            <a:off x="1340785" y="4509294"/>
            <a:ext cx="6745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CQRS: A small step for </a:t>
            </a:r>
            <a:r>
              <a:rPr lang="nl-NL" sz="1800" dirty="0" err="1"/>
              <a:t>mankind</a:t>
            </a:r>
            <a:r>
              <a:rPr lang="nl-NL" sz="1800" dirty="0"/>
              <a:t> but a </a:t>
            </a:r>
            <a:r>
              <a:rPr lang="nl-NL" sz="1800" dirty="0" err="1"/>
              <a:t>giant</a:t>
            </a:r>
            <a:r>
              <a:rPr lang="nl-NL" sz="1800" dirty="0"/>
              <a:t> </a:t>
            </a:r>
            <a:r>
              <a:rPr lang="nl-NL" sz="1800" dirty="0" err="1"/>
              <a:t>leap</a:t>
            </a:r>
            <a:r>
              <a:rPr lang="nl-NL" sz="1800" dirty="0"/>
              <a:t> for [IT] </a:t>
            </a:r>
            <a:r>
              <a:rPr lang="nl-NL" sz="1800" dirty="0" err="1"/>
              <a:t>architects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Shades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Data – Streaming, CQRS, Event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Eneco Case – The Event Streaming Platform</a:t>
            </a:r>
          </a:p>
          <a:p>
            <a:r>
              <a:rPr lang="nl-NL" b="1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41917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E8E7-0E26-45F3-82A4-BAE34AF5A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2b – The </a:t>
            </a:r>
            <a:r>
              <a:rPr lang="nl-NL" dirty="0" err="1"/>
              <a:t>Kafka</a:t>
            </a:r>
            <a:r>
              <a:rPr lang="nl-NL" dirty="0"/>
              <a:t> Topic </a:t>
            </a:r>
            <a:r>
              <a:rPr lang="nl-NL" dirty="0" err="1"/>
              <a:t>Watcher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CD2F-A336-4EED-8E8F-263FA235C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4198620"/>
            <a:ext cx="6623999" cy="517380"/>
          </a:xfrm>
        </p:spPr>
        <p:txBody>
          <a:bodyPr/>
          <a:lstStyle/>
          <a:p>
            <a:r>
              <a:rPr lang="nl-NL" dirty="0"/>
              <a:t>Live </a:t>
            </a:r>
            <a:r>
              <a:rPr lang="nl-NL" dirty="0" err="1"/>
              <a:t>Messages</a:t>
            </a:r>
            <a:r>
              <a:rPr lang="nl-NL" dirty="0"/>
              <a:t> Monitor on </a:t>
            </a:r>
            <a:r>
              <a:rPr lang="nl-NL" dirty="0" err="1"/>
              <a:t>all</a:t>
            </a:r>
            <a:r>
              <a:rPr lang="nl-NL" dirty="0"/>
              <a:t> Topics in a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new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historic</a:t>
            </a:r>
            <a:r>
              <a:rPr lang="nl-NL" dirty="0"/>
              <a:t>, </a:t>
            </a:r>
            <a:r>
              <a:rPr lang="nl-NL" dirty="0" err="1"/>
              <a:t>streamed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browser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4EFB6-A82E-4EE3-A8FD-2BF56A57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4E402-B5DB-4BF1-A743-92E0708F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7" y="792000"/>
            <a:ext cx="7194962" cy="333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7581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FB11-C010-402C-9D06-C2967CA3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1" y="288000"/>
            <a:ext cx="6010498" cy="504000"/>
          </a:xfrm>
        </p:spPr>
        <p:txBody>
          <a:bodyPr/>
          <a:lstStyle/>
          <a:p>
            <a:r>
              <a:rPr lang="nl-NL" dirty="0"/>
              <a:t>Lab 2b – Solution Design for </a:t>
            </a:r>
            <a:r>
              <a:rPr lang="nl-NL" dirty="0" err="1"/>
              <a:t>Kafka</a:t>
            </a:r>
            <a:r>
              <a:rPr lang="nl-NL" dirty="0"/>
              <a:t> Topic </a:t>
            </a:r>
            <a:r>
              <a:rPr lang="nl-NL" dirty="0" err="1"/>
              <a:t>Watcher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D516-5C6B-4CAD-B4CB-0B6CEC19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F543B-31D1-4C76-9AC4-93F23982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51" y="936000"/>
            <a:ext cx="3638118" cy="168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879FA2-373E-4C3D-B10F-3CCF1122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23" y="226080"/>
            <a:ext cx="1255078" cy="9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23EED8-655F-486F-9726-3F681B91D5B1}"/>
              </a:ext>
            </a:extLst>
          </p:cNvPr>
          <p:cNvSpPr/>
          <p:nvPr/>
        </p:nvSpPr>
        <p:spPr>
          <a:xfrm>
            <a:off x="1584960" y="3200400"/>
            <a:ext cx="2316480" cy="100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Kafka</a:t>
            </a:r>
            <a:r>
              <a:rPr lang="nl-NL" dirty="0"/>
              <a:t> Topic </a:t>
            </a:r>
            <a:r>
              <a:rPr lang="nl-NL" dirty="0" err="1"/>
              <a:t>Watcher</a:t>
            </a:r>
            <a:endParaRPr lang="nl-NL" dirty="0"/>
          </a:p>
          <a:p>
            <a:pPr algn="ctr"/>
            <a:endParaRPr lang="en-NL" dirty="0"/>
          </a:p>
        </p:txBody>
      </p:sp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FF3681E-D662-4A25-8016-62F5157A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18" y="385057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616B00-75CC-47EB-B1C3-A07D27E12BEA}"/>
              </a:ext>
            </a:extLst>
          </p:cNvPr>
          <p:cNvSpPr/>
          <p:nvPr/>
        </p:nvSpPr>
        <p:spPr>
          <a:xfrm>
            <a:off x="2681422" y="2621288"/>
            <a:ext cx="190500" cy="587509"/>
          </a:xfrm>
          <a:custGeom>
            <a:avLst/>
            <a:gdLst>
              <a:gd name="connsiteX0" fmla="*/ 0 w 190500"/>
              <a:gd name="connsiteY0" fmla="*/ 0 h 587509"/>
              <a:gd name="connsiteX1" fmla="*/ 114300 w 190500"/>
              <a:gd name="connsiteY1" fmla="*/ 586740 h 587509"/>
              <a:gd name="connsiteX2" fmla="*/ 190500 w 190500"/>
              <a:gd name="connsiteY2" fmla="*/ 99060 h 58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587509">
                <a:moveTo>
                  <a:pt x="0" y="0"/>
                </a:moveTo>
                <a:cubicBezTo>
                  <a:pt x="41275" y="285115"/>
                  <a:pt x="82550" y="570230"/>
                  <a:pt x="114300" y="586740"/>
                </a:cubicBezTo>
                <a:cubicBezTo>
                  <a:pt x="146050" y="603250"/>
                  <a:pt x="168275" y="351155"/>
                  <a:pt x="190500" y="9906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F299F75F-86F9-4B99-854E-EDE66CC8F875}"/>
              </a:ext>
            </a:extLst>
          </p:cNvPr>
          <p:cNvSpPr/>
          <p:nvPr/>
        </p:nvSpPr>
        <p:spPr>
          <a:xfrm>
            <a:off x="2058239" y="2560330"/>
            <a:ext cx="91440" cy="6814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30BB02B-A5FA-4CFD-AF37-3D6EC4341A13}"/>
              </a:ext>
            </a:extLst>
          </p:cNvPr>
          <p:cNvSpPr/>
          <p:nvPr/>
        </p:nvSpPr>
        <p:spPr>
          <a:xfrm>
            <a:off x="124567" y="2840749"/>
            <a:ext cx="1675431" cy="733470"/>
          </a:xfrm>
          <a:prstGeom prst="wedgeRectCallout">
            <a:avLst>
              <a:gd name="adj1" fmla="val 70651"/>
              <a:gd name="adj2" fmla="val -5590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is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pushed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browser as Server Sent Event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72B0829-59DD-4189-80D0-D57228C729CF}"/>
              </a:ext>
            </a:extLst>
          </p:cNvPr>
          <p:cNvSpPr/>
          <p:nvPr/>
        </p:nvSpPr>
        <p:spPr>
          <a:xfrm>
            <a:off x="6182842" y="3594636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F061172-B538-4288-B23D-C61A8B3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42" y="3844731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4AFDB3-ADEF-43C4-8886-25E57A939A33}"/>
              </a:ext>
            </a:extLst>
          </p:cNvPr>
          <p:cNvCxnSpPr>
            <a:cxnSpLocks/>
            <a:stCxn id="12" idx="2"/>
            <a:endCxn id="6" idx="3"/>
          </p:cNvCxnSpPr>
          <p:nvPr/>
        </p:nvCxnSpPr>
        <p:spPr>
          <a:xfrm flipH="1" flipV="1">
            <a:off x="3901440" y="3703950"/>
            <a:ext cx="2281402" cy="38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0E1CF3BC-F20B-42E1-B79B-E40F49022A15}"/>
              </a:ext>
            </a:extLst>
          </p:cNvPr>
          <p:cNvSpPr/>
          <p:nvPr/>
        </p:nvSpPr>
        <p:spPr>
          <a:xfrm>
            <a:off x="5805739" y="370779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E08D03C3-C672-4AFD-AF0E-950E86D9A6BA}"/>
              </a:ext>
            </a:extLst>
          </p:cNvPr>
          <p:cNvSpPr/>
          <p:nvPr/>
        </p:nvSpPr>
        <p:spPr>
          <a:xfrm>
            <a:off x="5535843" y="1963958"/>
            <a:ext cx="2796369" cy="1192743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DEBCA9-A07F-45FE-ABE1-A57A3ADAB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97373">
            <a:off x="5580520" y="2117053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7A8A78-F91A-4EF1-91BC-F5D4EF82C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796" y="2025625"/>
            <a:ext cx="326933" cy="534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ube 19">
            <a:extLst>
              <a:ext uri="{FF2B5EF4-FFF2-40B4-BE49-F238E27FC236}">
                <a16:creationId xmlns:a16="http://schemas.microsoft.com/office/drawing/2014/main" id="{389F6876-CC5D-481B-B23B-018EAB5AACD4}"/>
              </a:ext>
            </a:extLst>
          </p:cNvPr>
          <p:cNvSpPr/>
          <p:nvPr/>
        </p:nvSpPr>
        <p:spPr>
          <a:xfrm>
            <a:off x="6332349" y="2317271"/>
            <a:ext cx="1272540" cy="784860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" descr="Image result for logo kafka">
            <a:extLst>
              <a:ext uri="{FF2B5EF4-FFF2-40B4-BE49-F238E27FC236}">
                <a16:creationId xmlns:a16="http://schemas.microsoft.com/office/drawing/2014/main" id="{D7DDDFDB-2E0C-413B-B271-D66C311C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49" y="2567366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986372-CD1E-49B4-B78D-E8A2C4A81DF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878311" y="2834749"/>
            <a:ext cx="2454038" cy="679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A721E57A-84EF-4032-9D47-752F8C68025F}"/>
              </a:ext>
            </a:extLst>
          </p:cNvPr>
          <p:cNvSpPr/>
          <p:nvPr/>
        </p:nvSpPr>
        <p:spPr>
          <a:xfrm>
            <a:off x="4950235" y="2962606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A896B6-2AB2-4B53-A790-0974B5F6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31" y="1138511"/>
            <a:ext cx="1264744" cy="72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84497AD1-DC4D-4616-9D2B-3AC2CB5C93BA}"/>
              </a:ext>
            </a:extLst>
          </p:cNvPr>
          <p:cNvSpPr/>
          <p:nvPr/>
        </p:nvSpPr>
        <p:spPr>
          <a:xfrm>
            <a:off x="3613182" y="4146793"/>
            <a:ext cx="1891973" cy="733470"/>
          </a:xfrm>
          <a:prstGeom prst="wedgeRectCallout">
            <a:avLst>
              <a:gd name="adj1" fmla="val -37517"/>
              <a:gd name="adj2" fmla="val -135897"/>
            </a:avLst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41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runs HTTP Server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subscribes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topics in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configured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Cluster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4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20" grpId="0" animBg="1"/>
      <p:bldP spid="25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923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BA87-7772-430E-A5A6-0AFDDF4F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C3295-CEA8-4B1E-B49A-B5CB7946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B59AC6-F265-4B07-AE8F-EED4318A4C6A}"/>
              </a:ext>
            </a:extLst>
          </p:cNvPr>
          <p:cNvSpPr/>
          <p:nvPr/>
        </p:nvSpPr>
        <p:spPr>
          <a:xfrm>
            <a:off x="3429000" y="1698420"/>
            <a:ext cx="1203960" cy="504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index.html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8D934-4398-4684-9F52-AFAE0BDFB67A}"/>
              </a:ext>
            </a:extLst>
          </p:cNvPr>
          <p:cNvSpPr/>
          <p:nvPr/>
        </p:nvSpPr>
        <p:spPr>
          <a:xfrm>
            <a:off x="2491740" y="2927100"/>
            <a:ext cx="3764280" cy="50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app.js</a:t>
            </a:r>
          </a:p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A8D28-7EC1-476C-AC18-811AF2DF8054}"/>
              </a:ext>
            </a:extLst>
          </p:cNvPr>
          <p:cNvSpPr/>
          <p:nvPr/>
        </p:nvSpPr>
        <p:spPr>
          <a:xfrm>
            <a:off x="1866900" y="3788640"/>
            <a:ext cx="876300" cy="3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sse.js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9E57B-8CF8-4C50-AC19-3EAB30AC1E89}"/>
              </a:ext>
            </a:extLst>
          </p:cNvPr>
          <p:cNvSpPr/>
          <p:nvPr/>
        </p:nvSpPr>
        <p:spPr>
          <a:xfrm>
            <a:off x="4876800" y="3788640"/>
            <a:ext cx="1272540" cy="3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consume.js</a:t>
            </a:r>
            <a:endParaRPr lang="en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4371B-14EF-488B-89DC-752CB23238CE}"/>
              </a:ext>
            </a:extLst>
          </p:cNvPr>
          <p:cNvSpPr/>
          <p:nvPr/>
        </p:nvSpPr>
        <p:spPr>
          <a:xfrm>
            <a:off x="4876800" y="4497780"/>
            <a:ext cx="1135380" cy="3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config.js</a:t>
            </a:r>
            <a:endParaRPr lang="en-NL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13FDDA2-97C6-43B3-9516-E02CD456AE73}"/>
              </a:ext>
            </a:extLst>
          </p:cNvPr>
          <p:cNvSpPr/>
          <p:nvPr/>
        </p:nvSpPr>
        <p:spPr>
          <a:xfrm>
            <a:off x="5444490" y="4140240"/>
            <a:ext cx="102870" cy="35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5962417-ED3F-4653-BF4C-4919DD96D877}"/>
              </a:ext>
            </a:extLst>
          </p:cNvPr>
          <p:cNvSpPr/>
          <p:nvPr/>
        </p:nvSpPr>
        <p:spPr>
          <a:xfrm>
            <a:off x="5444490" y="3434070"/>
            <a:ext cx="102870" cy="35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0012AC8-A1FC-4E50-A108-63583C2A0414}"/>
              </a:ext>
            </a:extLst>
          </p:cNvPr>
          <p:cNvSpPr/>
          <p:nvPr/>
        </p:nvSpPr>
        <p:spPr>
          <a:xfrm>
            <a:off x="2604135" y="3437700"/>
            <a:ext cx="102870" cy="35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A2063-7C4E-42F8-8445-5C5B241EE91F}"/>
              </a:ext>
            </a:extLst>
          </p:cNvPr>
          <p:cNvSpPr/>
          <p:nvPr/>
        </p:nvSpPr>
        <p:spPr>
          <a:xfrm>
            <a:off x="4984560" y="1774620"/>
            <a:ext cx="1203960" cy="35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topics-management.js</a:t>
            </a:r>
            <a:endParaRPr lang="en-NL" sz="1100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79FBB61-E220-4ABB-B80E-6E68331A604E}"/>
              </a:ext>
            </a:extLst>
          </p:cNvPr>
          <p:cNvSpPr/>
          <p:nvPr/>
        </p:nvSpPr>
        <p:spPr>
          <a:xfrm rot="5400000">
            <a:off x="3201765" y="1774620"/>
            <a:ext cx="102870" cy="3516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100">
              <a:solidFill>
                <a:schemeClr val="dk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8EB5745-0B06-4772-9A36-3DF127A1CB3D}"/>
              </a:ext>
            </a:extLst>
          </p:cNvPr>
          <p:cNvSpPr/>
          <p:nvPr/>
        </p:nvSpPr>
        <p:spPr>
          <a:xfrm rot="16200000">
            <a:off x="4757325" y="1768170"/>
            <a:ext cx="102870" cy="3516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100">
              <a:solidFill>
                <a:schemeClr val="dk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7DFF03-52AE-4833-A27C-61B855FD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15" y="211800"/>
            <a:ext cx="2855702" cy="132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BF5EE6AB-13D1-4157-BDC7-0D275DAC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6" y="1203128"/>
            <a:ext cx="1470824" cy="111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Snagit_SNG821">
            <a:extLst>
              <a:ext uri="{FF2B5EF4-FFF2-40B4-BE49-F238E27FC236}">
                <a16:creationId xmlns:a16="http://schemas.microsoft.com/office/drawing/2014/main" id="{42FB0DE3-E9E7-45E7-8076-769768E5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1" y="2949245"/>
            <a:ext cx="1204064" cy="102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ube 21">
            <a:extLst>
              <a:ext uri="{FF2B5EF4-FFF2-40B4-BE49-F238E27FC236}">
                <a16:creationId xmlns:a16="http://schemas.microsoft.com/office/drawing/2014/main" id="{39E77082-8ACF-4821-A762-C4D0845E616F}"/>
              </a:ext>
            </a:extLst>
          </p:cNvPr>
          <p:cNvSpPr/>
          <p:nvPr/>
        </p:nvSpPr>
        <p:spPr>
          <a:xfrm>
            <a:off x="7343999" y="3577983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2" descr="Image result for logo kafka">
            <a:extLst>
              <a:ext uri="{FF2B5EF4-FFF2-40B4-BE49-F238E27FC236}">
                <a16:creationId xmlns:a16="http://schemas.microsoft.com/office/drawing/2014/main" id="{07BA5930-B79E-4C56-BACF-AB8BD6FC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99" y="3828078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109C2A-0A73-4C51-8980-38C3D6A83443}"/>
              </a:ext>
            </a:extLst>
          </p:cNvPr>
          <p:cNvCxnSpPr>
            <a:cxnSpLocks/>
            <a:stCxn id="8" idx="3"/>
            <a:endCxn id="22" idx="2"/>
          </p:cNvCxnSpPr>
          <p:nvPr/>
        </p:nvCxnSpPr>
        <p:spPr>
          <a:xfrm>
            <a:off x="6149340" y="3964440"/>
            <a:ext cx="1194659" cy="10408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9FFF2A4-D60E-4422-8F19-9AAD91CF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9" y="2927100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BB06F6C-4FFD-434B-8672-5D48B0B6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1" y="1038254"/>
            <a:ext cx="855089" cy="49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178C8FC3-7699-433F-BB3A-0EFD0EEA378D}"/>
              </a:ext>
            </a:extLst>
          </p:cNvPr>
          <p:cNvSpPr/>
          <p:nvPr/>
        </p:nvSpPr>
        <p:spPr>
          <a:xfrm>
            <a:off x="6588000" y="3840680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04CFF3-61DF-46E5-A167-A7DE004F2F86}"/>
              </a:ext>
            </a:extLst>
          </p:cNvPr>
          <p:cNvSpPr txBox="1"/>
          <p:nvPr/>
        </p:nvSpPr>
        <p:spPr>
          <a:xfrm>
            <a:off x="2576130" y="2734143"/>
            <a:ext cx="6412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/updates</a:t>
            </a:r>
            <a:endParaRPr lang="en-NL" sz="130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4BD5B8-188F-48AB-8A81-014E6B4F49FF}"/>
              </a:ext>
            </a:extLst>
          </p:cNvPr>
          <p:cNvSpPr txBox="1"/>
          <p:nvPr/>
        </p:nvSpPr>
        <p:spPr>
          <a:xfrm>
            <a:off x="5706016" y="2734143"/>
            <a:ext cx="4825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/topics</a:t>
            </a:r>
            <a:endParaRPr lang="en-NL" sz="13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59DCC0-5D11-4ED4-A586-5BA7A9F87CE2}"/>
              </a:ext>
            </a:extLst>
          </p:cNvPr>
          <p:cNvSpPr txBox="1"/>
          <p:nvPr/>
        </p:nvSpPr>
        <p:spPr>
          <a:xfrm>
            <a:off x="4968000" y="2734143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</a:t>
            </a:r>
            <a:r>
              <a:rPr lang="nl-NL" sz="1300" dirty="0" err="1"/>
              <a:t>config</a:t>
            </a:r>
            <a:endParaRPr lang="en-NL" sz="1300" dirty="0" err="1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1C58F3F-8C8C-4778-89D9-69AB147385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68336" y="1452652"/>
            <a:ext cx="895443" cy="1623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E7358B0-F61D-4F62-A1A5-832F21CB3AE3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1518240" y="2906580"/>
            <a:ext cx="1668870" cy="952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8EA52-3D8A-4CB1-8D08-05BCEE2E90FE}"/>
              </a:ext>
            </a:extLst>
          </p:cNvPr>
          <p:cNvSpPr/>
          <p:nvPr/>
        </p:nvSpPr>
        <p:spPr>
          <a:xfrm>
            <a:off x="2196750" y="1768170"/>
            <a:ext cx="876300" cy="35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message-handler.js</a:t>
            </a:r>
            <a:endParaRPr lang="en-NL" sz="110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3500A9A-FB3D-4883-B614-C07CFA5A1371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913830" y="101910"/>
            <a:ext cx="1111680" cy="2233740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C05BD4C-6EF5-40B7-8203-90A45C003B29}"/>
              </a:ext>
            </a:extLst>
          </p:cNvPr>
          <p:cNvCxnSpPr/>
          <p:nvPr/>
        </p:nvCxnSpPr>
        <p:spPr>
          <a:xfrm rot="5400000">
            <a:off x="2797596" y="998436"/>
            <a:ext cx="906420" cy="645948"/>
          </a:xfrm>
          <a:prstGeom prst="bentConnector3">
            <a:avLst>
              <a:gd name="adj1" fmla="val 79423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8B4A7BE-DC59-4981-91DE-687E8D82A438}"/>
              </a:ext>
            </a:extLst>
          </p:cNvPr>
          <p:cNvCxnSpPr>
            <a:cxnSpLocks/>
          </p:cNvCxnSpPr>
          <p:nvPr/>
        </p:nvCxnSpPr>
        <p:spPr>
          <a:xfrm>
            <a:off x="3352800" y="839350"/>
            <a:ext cx="2028788" cy="921267"/>
          </a:xfrm>
          <a:prstGeom prst="bentConnector3">
            <a:avLst>
              <a:gd name="adj1" fmla="val 99954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8DDC33-57EC-4A6A-BE0C-26517142ED7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96730" y="2126220"/>
            <a:ext cx="1" cy="60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CD7567F-2AB4-4FC8-83ED-40DD8DC5DF2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5947268" y="2141220"/>
            <a:ext cx="3952" cy="59292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EDF4C2C-DEDD-4485-92BA-741C9816DF18}"/>
              </a:ext>
            </a:extLst>
          </p:cNvPr>
          <p:cNvCxnSpPr>
            <a:endCxn id="31" idx="0"/>
          </p:cNvCxnSpPr>
          <p:nvPr/>
        </p:nvCxnSpPr>
        <p:spPr>
          <a:xfrm>
            <a:off x="5209585" y="2126220"/>
            <a:ext cx="4476" cy="60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8636748-640E-4F4D-942F-EF88EB0E7ADD}"/>
              </a:ext>
            </a:extLst>
          </p:cNvPr>
          <p:cNvCxnSpPr>
            <a:stCxn id="9" idx="3"/>
            <a:endCxn id="22" idx="3"/>
          </p:cNvCxnSpPr>
          <p:nvPr/>
        </p:nvCxnSpPr>
        <p:spPr>
          <a:xfrm flipV="1">
            <a:off x="6012180" y="4362843"/>
            <a:ext cx="1869982" cy="31073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1D7060F5-CB86-443F-A493-BA557E5AC7DC}"/>
              </a:ext>
            </a:extLst>
          </p:cNvPr>
          <p:cNvSpPr/>
          <p:nvPr/>
        </p:nvSpPr>
        <p:spPr>
          <a:xfrm>
            <a:off x="3778762" y="3214533"/>
            <a:ext cx="1176864" cy="1790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handleMessage</a:t>
            </a:r>
            <a:endParaRPr lang="en-US" sz="1050" dirty="0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1580204-2B3C-4E9B-A3CC-50598C306BB6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4373880" y="3431100"/>
            <a:ext cx="502920" cy="533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AB2AED8E-01BD-4D01-87E1-54952991838E}"/>
              </a:ext>
            </a:extLst>
          </p:cNvPr>
          <p:cNvSpPr/>
          <p:nvPr/>
        </p:nvSpPr>
        <p:spPr>
          <a:xfrm>
            <a:off x="4449354" y="3761680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D75127D-C99D-4C49-8DB4-0B1176DB814C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2743200" y="3304068"/>
            <a:ext cx="1013542" cy="6603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Lightning Bolt 67">
            <a:extLst>
              <a:ext uri="{FF2B5EF4-FFF2-40B4-BE49-F238E27FC236}">
                <a16:creationId xmlns:a16="http://schemas.microsoft.com/office/drawing/2014/main" id="{2D9B802B-D982-48EF-9EEB-832E43DA9D80}"/>
              </a:ext>
            </a:extLst>
          </p:cNvPr>
          <p:cNvSpPr/>
          <p:nvPr/>
        </p:nvSpPr>
        <p:spPr>
          <a:xfrm>
            <a:off x="3160733" y="3524941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9" name="Lightning Bolt 68">
            <a:extLst>
              <a:ext uri="{FF2B5EF4-FFF2-40B4-BE49-F238E27FC236}">
                <a16:creationId xmlns:a16="http://schemas.microsoft.com/office/drawing/2014/main" id="{96DAA137-AC5B-46D6-AF78-8E1AAEB94ACA}"/>
              </a:ext>
            </a:extLst>
          </p:cNvPr>
          <p:cNvSpPr/>
          <p:nvPr/>
        </p:nvSpPr>
        <p:spPr>
          <a:xfrm>
            <a:off x="2280706" y="2535294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B8E77E-A1EE-4187-9318-C472A124BEA2}"/>
              </a:ext>
            </a:extLst>
          </p:cNvPr>
          <p:cNvCxnSpPr/>
          <p:nvPr/>
        </p:nvCxnSpPr>
        <p:spPr>
          <a:xfrm>
            <a:off x="5209585" y="2934198"/>
            <a:ext cx="0" cy="90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78487F-8210-4B89-8AC5-197FC385A4A6}"/>
              </a:ext>
            </a:extLst>
          </p:cNvPr>
          <p:cNvCxnSpPr>
            <a:stCxn id="30" idx="2"/>
          </p:cNvCxnSpPr>
          <p:nvPr/>
        </p:nvCxnSpPr>
        <p:spPr>
          <a:xfrm>
            <a:off x="5947268" y="2934198"/>
            <a:ext cx="0" cy="85147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4B8C81-6CAB-4A63-A281-84F08C0EBCCA}"/>
              </a:ext>
            </a:extLst>
          </p:cNvPr>
          <p:cNvCxnSpPr>
            <a:cxnSpLocks/>
          </p:cNvCxnSpPr>
          <p:nvPr/>
        </p:nvCxnSpPr>
        <p:spPr>
          <a:xfrm>
            <a:off x="365760" y="2514600"/>
            <a:ext cx="667512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F7ACD1-5D4E-4D21-A1DC-732EC533F217}"/>
              </a:ext>
            </a:extLst>
          </p:cNvPr>
          <p:cNvCxnSpPr>
            <a:cxnSpLocks/>
          </p:cNvCxnSpPr>
          <p:nvPr/>
        </p:nvCxnSpPr>
        <p:spPr>
          <a:xfrm>
            <a:off x="7040880" y="211800"/>
            <a:ext cx="0" cy="46375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4" name="Picture 2">
            <a:extLst>
              <a:ext uri="{FF2B5EF4-FFF2-40B4-BE49-F238E27FC236}">
                <a16:creationId xmlns:a16="http://schemas.microsoft.com/office/drawing/2014/main" id="{357964BD-D5CB-47D1-86CE-39E3E3E0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038" y="2022497"/>
            <a:ext cx="505438" cy="3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104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– DIY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3E3-E7AC-4564-BACD-D6BE884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47" y="3567615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0219" y="3034800"/>
            <a:ext cx="1002028" cy="5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816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/>
              <a:t>Schema </a:t>
            </a:r>
            <a:r>
              <a:rPr lang="nl-NL" dirty="0" err="1"/>
              <a:t>Registry</a:t>
            </a:r>
            <a:r>
              <a:rPr lang="nl-NL" dirty="0"/>
              <a:t>, Connect, Streams, KSQL</a:t>
            </a:r>
          </a:p>
          <a:p>
            <a:pPr lvl="1"/>
            <a:r>
              <a:rPr lang="nl-NL" dirty="0"/>
              <a:t>Pulsar, </a:t>
            </a:r>
            <a:r>
              <a:rPr lang="nl-NL" dirty="0" err="1"/>
              <a:t>Solace</a:t>
            </a:r>
            <a:r>
              <a:rPr lang="nl-NL" dirty="0"/>
              <a:t>, </a:t>
            </a:r>
            <a:r>
              <a:rPr lang="nl-NL" dirty="0" err="1"/>
              <a:t>RabbitMQ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Cloud </a:t>
            </a:r>
            <a:r>
              <a:rPr lang="nl-NL" dirty="0" err="1"/>
              <a:t>Vendors</a:t>
            </a:r>
            <a:r>
              <a:rPr lang="nl-NL" dirty="0"/>
              <a:t>: </a:t>
            </a:r>
            <a:r>
              <a:rPr lang="nl-NL" dirty="0" err="1"/>
              <a:t>Azure</a:t>
            </a:r>
            <a:r>
              <a:rPr lang="nl-NL" dirty="0"/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39066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7964169" y="2186130"/>
            <a:ext cx="1102955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Microservices &amp; Apache Kafka - 24 maart 2021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purl.org/dc/terms/"/>
    <ds:schemaRef ds:uri="c4a3eb09-d3f0-4928-b094-498861f3a0e3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8316</TotalTime>
  <Words>6231</Words>
  <Application>Microsoft Office PowerPoint</Application>
  <PresentationFormat>On-screen Show (16:9)</PresentationFormat>
  <Paragraphs>1148</Paragraphs>
  <Slides>111</Slides>
  <Notes>16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Trebuchet MS Bold</vt:lpstr>
      <vt:lpstr>Calibri</vt:lpstr>
      <vt:lpstr>Arial</vt:lpstr>
      <vt:lpstr>Lucida Console</vt:lpstr>
      <vt:lpstr>2_Office-thema</vt:lpstr>
      <vt:lpstr>Introducing Apache Kafka  The Event Fabric – tying everything together</vt:lpstr>
      <vt:lpstr>Lucas Jellema Architect / Developer  1994 started in IT at Oracle  2002 joined AMIS | Conclusion Currently CTO &amp; Solution Architect </vt:lpstr>
      <vt:lpstr>Jouw carrière goed beginnen bij AMIS?</vt:lpstr>
      <vt:lpstr>Overview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Het Bedrijfsprikbord</vt:lpstr>
      <vt:lpstr>Het Bedrijfsprikbord</vt:lpstr>
      <vt:lpstr>PowerPoint Presentation</vt:lpstr>
      <vt:lpstr>PowerPoint Presentation</vt:lpstr>
      <vt:lpstr>What’s so special?</vt:lpstr>
      <vt:lpstr>Overview</vt:lpstr>
      <vt:lpstr>Lab Environment</vt:lpstr>
      <vt:lpstr>Partly Clouded 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Overview</vt:lpstr>
      <vt:lpstr>Lab 2 – Programmatic interaction with Apache Kafka</vt:lpstr>
      <vt:lpstr>PowerPoint Presentation</vt:lpstr>
      <vt:lpstr>Overview</vt:lpstr>
      <vt:lpstr>Eneco – Utility company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CQRS</vt:lpstr>
      <vt:lpstr>CQRS</vt:lpstr>
      <vt:lpstr>Same Data, Multiple – different – Usage Scenarios</vt:lpstr>
      <vt:lpstr>CQRS: Command Query Responsibility Segregation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from many sources – Debezium, Kafka Connect, Apache Kafka</vt:lpstr>
      <vt:lpstr>iPaaS (Cloud) Adapters for SaaS &amp; Platform</vt:lpstr>
      <vt:lpstr>JIT vs AOT</vt:lpstr>
      <vt:lpstr>JIT vs AOT Data Integration</vt:lpstr>
      <vt:lpstr>Backend For Frontend</vt:lpstr>
      <vt:lpstr>CQRS =&gt; Data Backend For Frontend:  Optimized data set for special use case</vt:lpstr>
      <vt:lpstr>PowerPoint Presentation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Overview</vt:lpstr>
      <vt:lpstr>Lab 2b – The Kafka Topic Watcher</vt:lpstr>
      <vt:lpstr>Lab 2b – Solution Design for Kafka Topic Watcher</vt:lpstr>
      <vt:lpstr>PowerPoint Presentation</vt:lpstr>
      <vt:lpstr>Lab 3 – DIY CQRS</vt:lpstr>
      <vt:lpstr>Overview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Demo – Maintaining Derived Data in Bounded Context using Data Change Events communicated cross cloud over Kafka 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Select Running Count  from &lt;stream of tweet events&gt;</vt:lpstr>
      <vt:lpstr>Continuous Queries on Streaming Data</vt:lpstr>
      <vt:lpstr>Alternatives for Apache Kafka’s  Distributed Streaming Event Platform</vt:lpstr>
      <vt:lpstr>Managed Kafka (-like) Cloud Offering</vt:lpstr>
      <vt:lpstr>Summary</vt:lpstr>
      <vt:lpstr>Overview</vt:lpstr>
      <vt:lpstr>Lab 4</vt:lpstr>
      <vt:lpstr>Extended Lab Environment –  from docker-compose.yml =&gt; docker-compose-full-kafka-stack.yml</vt:lpstr>
      <vt:lpstr>Extended Lab Environment –  docker-compose-full-kafka-stack.yml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108</cp:revision>
  <dcterms:created xsi:type="dcterms:W3CDTF">2015-09-09T07:34:14Z</dcterms:created>
  <dcterms:modified xsi:type="dcterms:W3CDTF">2021-03-23T20:32:23Z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